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78" r:id="rId2"/>
    <p:sldId id="369" r:id="rId3"/>
    <p:sldId id="368" r:id="rId4"/>
    <p:sldId id="362" r:id="rId5"/>
    <p:sldId id="363" r:id="rId6"/>
    <p:sldId id="282" r:id="rId7"/>
    <p:sldId id="304" r:id="rId8"/>
    <p:sldId id="310" r:id="rId9"/>
    <p:sldId id="317" r:id="rId10"/>
    <p:sldId id="323" r:id="rId11"/>
    <p:sldId id="375" r:id="rId12"/>
    <p:sldId id="336" r:id="rId13"/>
    <p:sldId id="341" r:id="rId14"/>
    <p:sldId id="354" r:id="rId15"/>
    <p:sldId id="359" r:id="rId16"/>
    <p:sldId id="371" r:id="rId17"/>
    <p:sldId id="372" r:id="rId18"/>
    <p:sldId id="358" r:id="rId19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94F34E3-151F-46B4-8859-5A9266726655}">
          <p14:sldIdLst>
            <p14:sldId id="378"/>
            <p14:sldId id="369"/>
            <p14:sldId id="368"/>
            <p14:sldId id="362"/>
            <p14:sldId id="363"/>
          </p14:sldIdLst>
        </p14:section>
        <p14:section name="Oddíl bez názvu" id="{D0ACB666-9C44-4C1D-9B6F-60AC116F3868}">
          <p14:sldIdLst>
            <p14:sldId id="282"/>
            <p14:sldId id="304"/>
            <p14:sldId id="310"/>
            <p14:sldId id="317"/>
            <p14:sldId id="323"/>
            <p14:sldId id="375"/>
            <p14:sldId id="336"/>
            <p14:sldId id="341"/>
            <p14:sldId id="354"/>
            <p14:sldId id="359"/>
            <p14:sldId id="371"/>
            <p14:sldId id="372"/>
            <p14:sldId id="3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250" autoAdjust="0"/>
  </p:normalViewPr>
  <p:slideViewPr>
    <p:cSldViewPr>
      <p:cViewPr>
        <p:scale>
          <a:sx n="70" d="100"/>
          <a:sy n="70" d="100"/>
        </p:scale>
        <p:origin x="-153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DD8063-5D1C-4167-9EC2-4ED318A9A6D8}" type="datetimeFigureOut">
              <a:rPr lang="cs-CZ" smtClean="0"/>
              <a:t>13.1.2017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1522E8-5CE9-41F0-9748-009C4941BF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3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bremistoprozivot.cz/aktuality.php?aktid=58" TargetMode="External"/><Relationship Id="rId2" Type="http://schemas.openxmlformats.org/officeDocument/2006/relationships/hyperlink" Target="http://olomoucky.denik.cz/zpravy_region/v-olomouci-se-otevira-klokanek-pro-ohrozene-deti-20130806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skatelevize.cz/zpravodajstvi-ostrava/zpravy/246090-v-olomouci-otevrou-klokanek-zarizeni-pro-deti-vyzadujici-okamzitou-pomoc/" TargetMode="External"/><Relationship Id="rId4" Type="http://schemas.openxmlformats.org/officeDocument/2006/relationships/hyperlink" Target="http://www.ceskatelevize.cz/ct24/regiony/246074-v-olomouci-se-otevre-novy-klokane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lep&#353;&#237;-adresa.cz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58"/>
          <a:stretch/>
        </p:blipFill>
        <p:spPr bwMode="auto">
          <a:xfrm>
            <a:off x="179512" y="1834368"/>
            <a:ext cx="3537242" cy="47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7504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  <a:r>
              <a:rPr lang="cs-CZ" sz="3600" b="1" dirty="0"/>
              <a:t>Otevření  </a:t>
            </a:r>
            <a:r>
              <a:rPr lang="cs-CZ" sz="3600" b="1" dirty="0" smtClean="0"/>
              <a:t>Klokánku Fondu ohrožených dětí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6136" y="85819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z="2400" b="1" dirty="0" smtClean="0"/>
              <a:t>Olomouc, 1. </a:t>
            </a:r>
            <a:r>
              <a:rPr lang="cs-CZ" sz="2400" b="1" dirty="0"/>
              <a:t>l</a:t>
            </a:r>
            <a:r>
              <a:rPr lang="cs-CZ" sz="2400" b="1" dirty="0" smtClean="0"/>
              <a:t>istopadu 2013</a:t>
            </a:r>
            <a:endParaRPr lang="cs-CZ" sz="2400" b="1" dirty="0"/>
          </a:p>
        </p:txBody>
      </p:sp>
      <p:pic>
        <p:nvPicPr>
          <p:cNvPr id="7" name="Picture 2" descr="C:\Users\Sarka\Desktop\jana fotky 7 2016 4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167" b="28195"/>
          <a:stretch/>
        </p:blipFill>
        <p:spPr bwMode="auto">
          <a:xfrm>
            <a:off x="4126289" y="4682753"/>
            <a:ext cx="4766191" cy="18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6859" y="1319857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Vážení, </a:t>
            </a:r>
          </a:p>
          <a:p>
            <a:r>
              <a:rPr lang="cs-CZ" dirty="0"/>
              <a:t>         dovolte mi prosím, abych Vám všem, kteří jste přišli na slavnostní Otevření nového Klokánku v Olomouci, ne jenom svým, ale i jménem Fondu ohrožených dětí, upřímně poděkovala.</a:t>
            </a:r>
          </a:p>
          <a:p>
            <a:r>
              <a:rPr lang="cs-CZ" dirty="0"/>
              <a:t>Projevili jste tím zájem a vyjádřili nám svoji podporu.</a:t>
            </a:r>
          </a:p>
          <a:p>
            <a:endParaRPr lang="cs-CZ" dirty="0"/>
          </a:p>
          <a:p>
            <a:r>
              <a:rPr lang="cs-CZ" dirty="0"/>
              <a:t>Předpokládám, že se budeme i v budoucnu  potkávat, </a:t>
            </a:r>
          </a:p>
          <a:p>
            <a:r>
              <a:rPr lang="cs-CZ" dirty="0"/>
              <a:t>s mnohými i nadále jako doposud úspěšně spolupracovat.</a:t>
            </a:r>
          </a:p>
          <a:p>
            <a:endParaRPr lang="cs-CZ" dirty="0"/>
          </a:p>
          <a:p>
            <a:r>
              <a:rPr lang="cs-CZ" dirty="0"/>
              <a:t>                                         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84168" y="4221088"/>
            <a:ext cx="337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Děkuji Šárka </a:t>
            </a:r>
            <a:r>
              <a:rPr lang="cs-CZ" dirty="0" err="1"/>
              <a:t>Kupčáková</a:t>
            </a:r>
            <a:endParaRPr lang="cs-CZ" dirty="0"/>
          </a:p>
          <a:p>
            <a:r>
              <a:rPr lang="cs-CZ" dirty="0"/>
              <a:t>                                                    </a:t>
            </a:r>
            <a:endParaRPr lang="cs-CZ" dirty="0" smtClean="0"/>
          </a:p>
          <a:p>
            <a:r>
              <a:rPr lang="cs-CZ" dirty="0" smtClean="0"/>
              <a:t>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8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Šárka\Desktop\Slavnostní otevření klokánku, fotky\Kopírování\IMG_28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39" b="5161"/>
          <a:stretch/>
        </p:blipFill>
        <p:spPr bwMode="auto">
          <a:xfrm>
            <a:off x="767380" y="476672"/>
            <a:ext cx="7621044" cy="59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Šárka\Desktop\DSC043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67" r="9547"/>
          <a:stretch/>
        </p:blipFill>
        <p:spPr bwMode="auto">
          <a:xfrm>
            <a:off x="6372200" y="1772816"/>
            <a:ext cx="2599702" cy="40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965767" y="188640"/>
            <a:ext cx="482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Ing. Petr Vodák </a:t>
            </a:r>
          </a:p>
          <a:p>
            <a:r>
              <a:rPr lang="cs-CZ" sz="3600" b="1" dirty="0" err="1" smtClean="0"/>
              <a:t>Miele</a:t>
            </a:r>
            <a:r>
              <a:rPr lang="cs-CZ" sz="3600" b="1" dirty="0" smtClean="0"/>
              <a:t> technika s.r.o.                                    </a:t>
            </a:r>
            <a:endParaRPr lang="cs-CZ" sz="3600" b="1" dirty="0"/>
          </a:p>
        </p:txBody>
      </p:sp>
      <p:pic>
        <p:nvPicPr>
          <p:cNvPr id="4" name="Picture 2" descr="C:\Users\Šárka\Desktop\Kopírování\IMG_297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35"/>
          <a:stretch/>
        </p:blipFill>
        <p:spPr bwMode="auto">
          <a:xfrm>
            <a:off x="156564" y="3140968"/>
            <a:ext cx="3047284" cy="31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IMG_2906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88713"/>
            <a:ext cx="3882798" cy="24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IMG_2922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3557037"/>
            <a:ext cx="2714507" cy="311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Šárka\Desktop\Slavnostní otevření klokánku, fotky\Kopírování\IMG_299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581707"/>
            <a:ext cx="1775448" cy="12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IMG_295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9" t="9564" r="14854"/>
          <a:stretch/>
        </p:blipFill>
        <p:spPr>
          <a:xfrm>
            <a:off x="5004048" y="220963"/>
            <a:ext cx="2434686" cy="383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Šárka\Desktop\Kopírování\IMG_28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89"/>
          <a:stretch/>
        </p:blipFill>
        <p:spPr bwMode="auto">
          <a:xfrm>
            <a:off x="5463540" y="4723403"/>
            <a:ext cx="3419197" cy="200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6831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MUDr. Jitka </a:t>
            </a:r>
            <a:r>
              <a:rPr lang="cs-CZ" sz="3600" b="1" dirty="0" err="1" smtClean="0"/>
              <a:t>Chalánková</a:t>
            </a:r>
            <a:endParaRPr lang="cs-CZ" sz="3600" b="1" dirty="0" smtClean="0"/>
          </a:p>
          <a:p>
            <a:r>
              <a:rPr lang="cs-CZ" sz="3600" b="1" dirty="0"/>
              <a:t>p</a:t>
            </a:r>
            <a:r>
              <a:rPr lang="cs-CZ" sz="3600" b="1" dirty="0" smtClean="0"/>
              <a:t>oslankyně PČR</a:t>
            </a:r>
            <a:endParaRPr lang="cs-CZ" sz="3600" b="1" dirty="0"/>
          </a:p>
        </p:txBody>
      </p:sp>
      <p:pic>
        <p:nvPicPr>
          <p:cNvPr id="6" name="Obrázek 5" descr="IMG_2939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8" t="18769" r="24995"/>
          <a:stretch/>
        </p:blipFill>
        <p:spPr>
          <a:xfrm>
            <a:off x="1772520" y="4754221"/>
            <a:ext cx="2187412" cy="1995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107504" y="4077072"/>
            <a:ext cx="11374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RNDr. Ladislav </a:t>
            </a:r>
            <a:r>
              <a:rPr lang="cs-CZ" sz="3600" b="1" dirty="0" err="1"/>
              <a:t>Šnevajs</a:t>
            </a:r>
            <a:r>
              <a:rPr lang="cs-CZ" sz="3600" b="1" dirty="0"/>
              <a:t>  náměstek primátora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54167"/>
            <a:ext cx="2443356" cy="223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IMG_2998"/>
          <p:cNvPicPr>
            <a:picLocks noGrp="1" noChangeAspect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743902"/>
            <a:ext cx="1740446" cy="232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IMG_2986"/>
          <p:cNvPicPr>
            <a:picLocks noGrp="1" noChangeAspect="1"/>
          </p:cNvPicPr>
          <p:nvPr isPhoto="1"/>
        </p:nvPicPr>
        <p:blipFill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78" r="12272"/>
          <a:stretch/>
        </p:blipFill>
        <p:spPr>
          <a:xfrm>
            <a:off x="7746068" y="1124744"/>
            <a:ext cx="1146412" cy="238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IMG_2922"/>
          <p:cNvPicPr>
            <a:picLocks noGrp="1" noChangeAspect="1"/>
          </p:cNvPicPr>
          <p:nvPr isPhoto="1"/>
        </p:nvPicPr>
        <p:blipFill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58" r="44504"/>
          <a:stretch/>
        </p:blipFill>
        <p:spPr>
          <a:xfrm>
            <a:off x="179512" y="4754220"/>
            <a:ext cx="1185264" cy="1967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2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95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6" t="11011" r="9563"/>
          <a:stretch/>
        </p:blipFill>
        <p:spPr>
          <a:xfrm>
            <a:off x="159336" y="1408767"/>
            <a:ext cx="3528833" cy="4929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41755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Mgr. Libuše </a:t>
            </a:r>
            <a:r>
              <a:rPr lang="cs-CZ" sz="3600" b="1" dirty="0" err="1"/>
              <a:t>Satorová</a:t>
            </a:r>
            <a:endParaRPr lang="cs-CZ" sz="3600" b="1" dirty="0"/>
          </a:p>
          <a:p>
            <a:r>
              <a:rPr lang="cs-CZ" sz="3600" b="1" dirty="0"/>
              <a:t>Krajský úřad</a:t>
            </a:r>
          </a:p>
          <a:p>
            <a:endParaRPr lang="cs-CZ" dirty="0"/>
          </a:p>
        </p:txBody>
      </p:sp>
      <p:pic>
        <p:nvPicPr>
          <p:cNvPr id="6" name="Obrázek 5" descr="IMG_2970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9" t="17331" r="10778" b="8014"/>
          <a:stretch/>
        </p:blipFill>
        <p:spPr>
          <a:xfrm>
            <a:off x="5405743" y="147327"/>
            <a:ext cx="3486737" cy="24175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3923928" y="2607693"/>
            <a:ext cx="41667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Ing. Jaroslav Strejček</a:t>
            </a:r>
          </a:p>
          <a:p>
            <a:r>
              <a:rPr lang="cs-CZ" sz="3600" b="1" dirty="0"/>
              <a:t>Nadace Malý Noe</a:t>
            </a:r>
          </a:p>
          <a:p>
            <a:endParaRPr lang="cs-CZ" sz="3600" dirty="0"/>
          </a:p>
        </p:txBody>
      </p:sp>
      <p:pic>
        <p:nvPicPr>
          <p:cNvPr id="13" name="Picture 2" descr="C:\Users\Šárka\Desktop\Kopírování\IMG_294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07"/>
          <a:stretch/>
        </p:blipFill>
        <p:spPr bwMode="auto">
          <a:xfrm>
            <a:off x="3851111" y="3891828"/>
            <a:ext cx="2184146" cy="27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IMG_2695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9463" y="3226174"/>
            <a:ext cx="793017" cy="51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IMG_2989"/>
          <p:cNvPicPr>
            <a:picLocks noGrp="1" noChangeAspect="1"/>
          </p:cNvPicPr>
          <p:nvPr isPhoto="1"/>
        </p:nvPicPr>
        <p:blipFill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00" b="2367"/>
          <a:stretch/>
        </p:blipFill>
        <p:spPr>
          <a:xfrm>
            <a:off x="6462592" y="3860531"/>
            <a:ext cx="2429888" cy="274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Šárka\Desktop\Slavnostní otevření klokánku, fotky\Kopírování\IMG_299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61"/>
          <a:stretch/>
        </p:blipFill>
        <p:spPr bwMode="auto">
          <a:xfrm>
            <a:off x="3923928" y="1820047"/>
            <a:ext cx="1196145" cy="7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300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9"/>
          <a:stretch/>
        </p:blipFill>
        <p:spPr>
          <a:xfrm>
            <a:off x="175184" y="1988840"/>
            <a:ext cx="8861312" cy="47199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11180" y="55058"/>
            <a:ext cx="6501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Fond ohrožených dětí – Olomouc Klokánek, Azylový dům pro matky s dětmi</a:t>
            </a:r>
            <a:endParaRPr lang="cs-CZ" sz="3600" b="1" dirty="0"/>
          </a:p>
        </p:txBody>
      </p:sp>
      <p:pic>
        <p:nvPicPr>
          <p:cNvPr id="6" name="Picture 2" descr="C:\Users\Šárka\Desktop\Slavnostní otevření klokánku, fotky\Kopírování\IMG_299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t="14261"/>
          <a:stretch/>
        </p:blipFill>
        <p:spPr bwMode="auto">
          <a:xfrm>
            <a:off x="6712279" y="116632"/>
            <a:ext cx="2252209" cy="14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152934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  <a:endParaRPr lang="cs-CZ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923928" y="14438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22225" y="190111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83568" y="797510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http://olomoucky.denik.cz/zpravy_region/v-olomouci-se-otevira-klokanek-pro-ohrozene-deti-20130806.html </a:t>
            </a:r>
            <a:endParaRPr lang="cs-CZ" dirty="0"/>
          </a:p>
          <a:p>
            <a:endParaRPr lang="cs-CZ" dirty="0"/>
          </a:p>
          <a:p>
            <a:r>
              <a:rPr lang="cs-CZ" dirty="0"/>
              <a:t> </a:t>
            </a:r>
            <a:r>
              <a:rPr lang="cs-CZ" dirty="0">
                <a:hlinkClick r:id="rId3"/>
              </a:rPr>
              <a:t>http://www.dobremistoprozivot.cz/aktuality.php?aktid=58 </a:t>
            </a:r>
            <a:endParaRPr lang="cs-CZ" dirty="0"/>
          </a:p>
          <a:p>
            <a:r>
              <a:rPr lang="cs-CZ" dirty="0">
                <a:hlinkClick r:id="rId4"/>
              </a:rPr>
              <a:t>http://www.ceskatelevize.cz/ct24/regiony/246074-v-olomouci-se-otevre-novy-klokanek/</a:t>
            </a:r>
            <a:r>
              <a:rPr lang="cs-CZ" dirty="0"/>
              <a:t> </a:t>
            </a:r>
          </a:p>
          <a:p>
            <a:r>
              <a:rPr lang="cs-CZ" dirty="0"/>
              <a:t> </a:t>
            </a:r>
          </a:p>
          <a:p>
            <a:r>
              <a:rPr lang="cs-CZ" dirty="0">
                <a:hlinkClick r:id="rId5"/>
              </a:rPr>
              <a:t>http://www.ceskatelevize.cz/zpravodajstvi-ostrava/zpravy/246090-v-olomouci-otevrou-klokanek-zarizeni-pro-deti-vyzadujici-okamzitou-pomoc/</a:t>
            </a:r>
            <a:r>
              <a:rPr lang="cs-CZ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552" y="457891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Děkuji Zorce Ježkové z Českého rozhlasu </a:t>
            </a:r>
            <a:r>
              <a:rPr lang="cs-CZ" sz="2800" b="1" dirty="0"/>
              <a:t>O</a:t>
            </a:r>
            <a:r>
              <a:rPr lang="cs-CZ" sz="2800" b="1" dirty="0" smtClean="0"/>
              <a:t>lomouc  za moderování programu</a:t>
            </a:r>
            <a:r>
              <a:rPr lang="cs-CZ" sz="2800" b="1" dirty="0"/>
              <a:t> </a:t>
            </a:r>
            <a:r>
              <a:rPr lang="cs-CZ" sz="2800" b="1" dirty="0" smtClean="0"/>
              <a:t>a romské kapele </a:t>
            </a:r>
            <a:r>
              <a:rPr lang="cs-CZ" sz="2800" b="1" dirty="0" err="1" smtClean="0"/>
              <a:t>Imperio</a:t>
            </a:r>
            <a:r>
              <a:rPr lang="cs-CZ" sz="2800" b="1" dirty="0"/>
              <a:t> </a:t>
            </a:r>
            <a:r>
              <a:rPr lang="cs-CZ" sz="2800" b="1" dirty="0" smtClean="0"/>
              <a:t>za hudební vystoupení.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958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16632"/>
            <a:ext cx="7704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Benefiční koncert Nadace Malý Noe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31635" y="558077"/>
            <a:ext cx="5881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Hudebně dramatické pásmo veršů českých básníků a hudby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570" y="2949806"/>
            <a:ext cx="461971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 smtClean="0"/>
              <a:t>Václav Hudeček  housle</a:t>
            </a:r>
          </a:p>
          <a:p>
            <a:r>
              <a:rPr lang="cs-CZ" sz="2800" b="1" dirty="0" smtClean="0"/>
              <a:t>Hana Maciuchová  recitace</a:t>
            </a:r>
            <a:endParaRPr lang="cs-CZ" sz="2800" b="1" dirty="0"/>
          </a:p>
        </p:txBody>
      </p:sp>
      <p:pic>
        <p:nvPicPr>
          <p:cNvPr id="1026" name="Picture 2" descr="C:\Users\Šárka\Desktop\Nová složka (4)\FF2B047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9" t="2477" r="5234" b="3810"/>
          <a:stretch/>
        </p:blipFill>
        <p:spPr bwMode="auto">
          <a:xfrm>
            <a:off x="5364088" y="2204864"/>
            <a:ext cx="3466531" cy="42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Šárka\Desktop\Nová složka (4)\FF2B049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44823"/>
            <a:ext cx="2731168" cy="38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Šárka\Desktop\Nová složka (4)\FF2B05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138"/>
          <a:stretch/>
        </p:blipFill>
        <p:spPr bwMode="auto">
          <a:xfrm>
            <a:off x="3563888" y="3183241"/>
            <a:ext cx="1325505" cy="254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Šárka\Desktop\Nová složka (4)\FF2B05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0801" y="396586"/>
            <a:ext cx="3597383" cy="43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Šárka\Desktop\Nová složka (4)\FF2B057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824" y="404664"/>
            <a:ext cx="2222944" cy="18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4797152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Ing. Jaroslav Strejček Nadace Malý Noe</a:t>
            </a:r>
          </a:p>
          <a:p>
            <a:r>
              <a:rPr lang="cs-CZ" sz="2800" dirty="0" smtClean="0"/>
              <a:t>Mgr. Pavel </a:t>
            </a:r>
            <a:r>
              <a:rPr lang="cs-CZ" sz="2800" dirty="0" err="1" smtClean="0"/>
              <a:t>Hekela</a:t>
            </a:r>
            <a:r>
              <a:rPr lang="cs-CZ" sz="2800" dirty="0" smtClean="0"/>
              <a:t> ředitel Moravského divadla</a:t>
            </a:r>
          </a:p>
          <a:p>
            <a:r>
              <a:rPr lang="cs-CZ" sz="2800" dirty="0"/>
              <a:t>Martin Novotný  primátor </a:t>
            </a:r>
            <a:r>
              <a:rPr lang="cs-CZ" sz="2800" dirty="0" smtClean="0"/>
              <a:t>města Olomouce</a:t>
            </a:r>
            <a:endParaRPr lang="cs-CZ" sz="2800" dirty="0"/>
          </a:p>
          <a:p>
            <a:r>
              <a:rPr lang="cs-CZ" sz="2800" dirty="0"/>
              <a:t>Ing. Martin Tesařík </a:t>
            </a:r>
            <a:r>
              <a:rPr lang="cs-CZ" sz="2800" dirty="0" smtClean="0"/>
              <a:t>senátor </a:t>
            </a:r>
            <a:endParaRPr lang="cs-CZ" sz="3200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/>
          </a:p>
        </p:txBody>
      </p:sp>
      <p:pic>
        <p:nvPicPr>
          <p:cNvPr id="6" name="Picture 2" descr="C:\Users\Šárka\Desktop\Nová složka (4)\FF2B059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833" y="2612598"/>
            <a:ext cx="1975911" cy="16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Šárka\Desktop\Kopírování\IMG_310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53" t="7505" r="7526"/>
          <a:stretch/>
        </p:blipFill>
        <p:spPr bwMode="auto">
          <a:xfrm>
            <a:off x="6822242" y="2567026"/>
            <a:ext cx="1749124" cy="208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Šárka\Desktop\Nová složka (4)\FF2B058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9121" y="406740"/>
            <a:ext cx="2535367" cy="17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ICT003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08648"/>
            <a:ext cx="3489850" cy="25479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323528" y="-171400"/>
            <a:ext cx="39421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400" b="1" dirty="0"/>
              <a:t>Mgr. Šárka </a:t>
            </a:r>
            <a:r>
              <a:rPr lang="cs-CZ" sz="2400" b="1" dirty="0" err="1"/>
              <a:t>Kupčáková</a:t>
            </a:r>
            <a:endParaRPr lang="cs-CZ" sz="2400" b="1" dirty="0"/>
          </a:p>
          <a:p>
            <a:r>
              <a:rPr lang="cs-CZ" sz="2400" b="1" dirty="0"/>
              <a:t>Mobil 724 667 626</a:t>
            </a:r>
          </a:p>
          <a:p>
            <a:r>
              <a:rPr lang="cs-CZ" sz="2400" b="1" dirty="0"/>
              <a:t>Fond ohrožených dětí</a:t>
            </a:r>
          </a:p>
          <a:p>
            <a:r>
              <a:rPr lang="cs-CZ" sz="2400" b="1" dirty="0"/>
              <a:t>Vedoucí Azylového domu pro matky s dětmi</a:t>
            </a:r>
          </a:p>
          <a:p>
            <a:r>
              <a:rPr lang="cs-CZ" sz="2400" b="1" dirty="0"/>
              <a:t>Klokánku Dlouhá Loučka</a:t>
            </a:r>
          </a:p>
          <a:p>
            <a:r>
              <a:rPr lang="cs-CZ" sz="2400" b="1" dirty="0"/>
              <a:t>Klokánku Olomouc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sz="2000" dirty="0" smtClean="0"/>
          </a:p>
        </p:txBody>
      </p:sp>
      <p:pic>
        <p:nvPicPr>
          <p:cNvPr id="5" name="Picture 2" descr="C:\Users\Sarka\Desktop\jana fotky 7 2016 4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167" b="28195"/>
          <a:stretch/>
        </p:blipFill>
        <p:spPr bwMode="auto">
          <a:xfrm>
            <a:off x="323528" y="3212976"/>
            <a:ext cx="8537145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451" y="940127"/>
            <a:ext cx="865559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zařízení pro děti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vyžadující okamžitou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pomoc.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Poskytuje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pomoc dětem týraným, zanedbávaným 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zneužívaným. V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České republice je v současné době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44 pracovišť Klokánků, jejichž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zřizovatelem je Fond ohrožených dětí a předsedkyní je JUDr. Marie Vodičková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Klokánku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Olomouci jsou standartním způsobem vybavené 4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byty 3+kk, které poskytují zázemí celkem pro 16 dětí. V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každém bytě jsou stabilně 4 děti a 2 tety, které se v péči o ně střídají v týdenních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intervalech.</a:t>
            </a:r>
          </a:p>
          <a:p>
            <a:pPr>
              <a:defRPr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Děkuji </a:t>
            </a:r>
          </a:p>
          <a:p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soukromému investorovi a stavební firmě</a:t>
            </a:r>
            <a:r>
              <a:rPr lang="cs-CZ" sz="2400" b="1" dirty="0" smtClean="0"/>
              <a:t> </a:t>
            </a:r>
            <a:r>
              <a:rPr lang="cs-CZ" sz="2400" b="1" dirty="0"/>
              <a:t>Robert </a:t>
            </a:r>
            <a:r>
              <a:rPr lang="cs-CZ" sz="2400" b="1" dirty="0" smtClean="0"/>
              <a:t>Hejda, </a:t>
            </a:r>
          </a:p>
          <a:p>
            <a:r>
              <a:rPr lang="cs-CZ" sz="2400" b="1" dirty="0" smtClean="0"/>
              <a:t>současně i těm, kteří přispěli sponzorskými dary.</a:t>
            </a:r>
            <a:endParaRPr lang="cs-CZ" sz="2400" b="1" dirty="0"/>
          </a:p>
          <a:p>
            <a:endParaRPr lang="cs-CZ" sz="2400" b="1" dirty="0"/>
          </a:p>
          <a:p>
            <a:pPr>
              <a:defRPr/>
            </a:pPr>
            <a:r>
              <a:rPr lang="cs-CZ" altLang="cs-CZ" sz="2400" dirty="0"/>
              <a:t/>
            </a:r>
            <a:br>
              <a:rPr lang="cs-CZ" altLang="cs-CZ" sz="2400" dirty="0"/>
            </a:br>
            <a:endParaRPr lang="cs-CZ" sz="2400" dirty="0"/>
          </a:p>
          <a:p>
            <a:pPr>
              <a:defRPr/>
            </a:pP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11663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  </a:t>
            </a:r>
            <a:r>
              <a:rPr lang="cs-CZ" sz="3600" b="1" dirty="0" smtClean="0"/>
              <a:t> Klokánek             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842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80789" y="964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Picture 2" descr="C:\Users\Šárka\Desktop\Slavnostní otevření klokánku, fotky\Kopírování\IMG_269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29" r="35924"/>
          <a:stretch/>
        </p:blipFill>
        <p:spPr bwMode="auto">
          <a:xfrm>
            <a:off x="7812360" y="3103204"/>
            <a:ext cx="1202681" cy="35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IMG_2695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135" y="4765039"/>
            <a:ext cx="2721674" cy="19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PICT0039"/>
          <p:cNvPicPr>
            <a:picLocks noGrp="1" noChangeAspect="1"/>
          </p:cNvPicPr>
          <p:nvPr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4" y="4796473"/>
            <a:ext cx="2717300" cy="1853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88640"/>
            <a:ext cx="7060277" cy="307074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7046" y="3393794"/>
            <a:ext cx="82428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Média</a:t>
            </a:r>
            <a:r>
              <a:rPr lang="cs-CZ" sz="2400" b="1" dirty="0"/>
              <a:t>, která </a:t>
            </a:r>
            <a:r>
              <a:rPr lang="cs-CZ" sz="2400" b="1" dirty="0" smtClean="0"/>
              <a:t>informovala:</a:t>
            </a:r>
          </a:p>
          <a:p>
            <a:r>
              <a:rPr lang="cs-CZ" dirty="0" smtClean="0"/>
              <a:t>Olomoucký deník</a:t>
            </a:r>
          </a:p>
          <a:p>
            <a:r>
              <a:rPr lang="cs-CZ" dirty="0" smtClean="0"/>
              <a:t>Mladá </a:t>
            </a:r>
            <a:r>
              <a:rPr lang="cs-CZ" dirty="0"/>
              <a:t>fronta Dnes</a:t>
            </a:r>
          </a:p>
          <a:p>
            <a:r>
              <a:rPr lang="cs-CZ" dirty="0" smtClean="0"/>
              <a:t>AGF </a:t>
            </a:r>
            <a:r>
              <a:rPr lang="cs-CZ" dirty="0"/>
              <a:t>MEDIA</a:t>
            </a:r>
            <a:r>
              <a:rPr lang="cs-CZ" dirty="0" smtClean="0"/>
              <a:t>, a.s</a:t>
            </a:r>
            <a:r>
              <a:rPr lang="cs-CZ" dirty="0"/>
              <a:t>. </a:t>
            </a:r>
            <a:r>
              <a:rPr lang="cs-CZ" dirty="0" smtClean="0"/>
              <a:t>5+2dny</a:t>
            </a:r>
          </a:p>
          <a:p>
            <a:r>
              <a:rPr lang="cs-CZ" dirty="0"/>
              <a:t>Haló </a:t>
            </a:r>
            <a:r>
              <a:rPr lang="cs-CZ" dirty="0" smtClean="0"/>
              <a:t>noviny</a:t>
            </a:r>
          </a:p>
          <a:p>
            <a:r>
              <a:rPr lang="cs-CZ" dirty="0" smtClean="0"/>
              <a:t>Měsíčník občanů olomouckého kraje, Radniční listy</a:t>
            </a:r>
            <a:endParaRPr lang="cs-CZ" dirty="0"/>
          </a:p>
          <a:p>
            <a:r>
              <a:rPr lang="cs-CZ" dirty="0" smtClean="0"/>
              <a:t>Večerník</a:t>
            </a:r>
            <a:endParaRPr lang="cs-CZ" dirty="0"/>
          </a:p>
          <a:p>
            <a:r>
              <a:rPr lang="cs-CZ" dirty="0" smtClean="0"/>
              <a:t>Česká televize</a:t>
            </a:r>
          </a:p>
          <a:p>
            <a:r>
              <a:rPr lang="cs-CZ" dirty="0"/>
              <a:t>R1 Morava</a:t>
            </a:r>
          </a:p>
          <a:p>
            <a:r>
              <a:rPr lang="cs-CZ" dirty="0" err="1" smtClean="0"/>
              <a:t>ČRo</a:t>
            </a:r>
            <a:r>
              <a:rPr lang="cs-CZ" dirty="0" smtClean="0"/>
              <a:t> Olomouc</a:t>
            </a:r>
          </a:p>
          <a:p>
            <a:r>
              <a:rPr lang="cs-CZ" dirty="0" smtClean="0"/>
              <a:t>Frekvence 1</a:t>
            </a:r>
            <a:endParaRPr lang="cs-CZ" dirty="0"/>
          </a:p>
          <a:p>
            <a:r>
              <a:rPr lang="cs-CZ" dirty="0" smtClean="0">
                <a:hlinkClick r:id="rId3"/>
              </a:rPr>
              <a:t>www.NEJLEPŠÍ-ADRESA.CZ</a:t>
            </a:r>
            <a:r>
              <a:rPr lang="cs-CZ" dirty="0" smtClean="0"/>
              <a:t>  …                                                               Děkujeme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IMG_2885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3393794"/>
            <a:ext cx="2054786" cy="264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Šárka\Desktop\Kopírování\IMG_293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3933056"/>
            <a:ext cx="1740708" cy="262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0"/>
            <a:ext cx="9577064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JUDr. Marie Vodičková - </a:t>
            </a:r>
            <a:r>
              <a:rPr lang="cs-CZ" dirty="0"/>
              <a:t>P</a:t>
            </a:r>
            <a:r>
              <a:rPr lang="cs-CZ" dirty="0" smtClean="0"/>
              <a:t>ředsedkyně Fondu ohrožených dětí</a:t>
            </a:r>
          </a:p>
          <a:p>
            <a:r>
              <a:rPr lang="cs-CZ" dirty="0" smtClean="0"/>
              <a:t>Mgr. Eva Machová - Náměstkyně primátora, </a:t>
            </a:r>
            <a:r>
              <a:rPr lang="cs-CZ" dirty="0"/>
              <a:t>člen Rady města Olomouce </a:t>
            </a:r>
            <a:endParaRPr lang="cs-CZ" dirty="0" smtClean="0"/>
          </a:p>
          <a:p>
            <a:r>
              <a:rPr lang="cs-CZ" dirty="0"/>
              <a:t>MUDr. Jitka </a:t>
            </a:r>
            <a:r>
              <a:rPr lang="cs-CZ" dirty="0" err="1" smtClean="0"/>
              <a:t>Chalánková</a:t>
            </a:r>
            <a:r>
              <a:rPr lang="cs-CZ" dirty="0" smtClean="0"/>
              <a:t>  - Poslankyně  PČR</a:t>
            </a:r>
            <a:endParaRPr lang="cs-CZ" dirty="0"/>
          </a:p>
          <a:p>
            <a:r>
              <a:rPr lang="cs-CZ" dirty="0" smtClean="0"/>
              <a:t>Mgr. Yvona </a:t>
            </a:r>
            <a:r>
              <a:rPr lang="cs-CZ" dirty="0" err="1" smtClean="0"/>
              <a:t>Kubjátová</a:t>
            </a:r>
            <a:r>
              <a:rPr lang="cs-CZ" dirty="0" smtClean="0"/>
              <a:t> </a:t>
            </a:r>
            <a:r>
              <a:rPr lang="cs-CZ" dirty="0"/>
              <a:t> </a:t>
            </a:r>
            <a:r>
              <a:rPr lang="cs-CZ" dirty="0" smtClean="0"/>
              <a:t>- Náměstkyně hejtmana Olomouckého kraje</a:t>
            </a:r>
          </a:p>
          <a:p>
            <a:r>
              <a:rPr lang="cs-CZ" dirty="0" smtClean="0"/>
              <a:t>Bc. </a:t>
            </a:r>
            <a:r>
              <a:rPr lang="cs-CZ" dirty="0"/>
              <a:t>T</a:t>
            </a:r>
            <a:r>
              <a:rPr lang="cs-CZ" dirty="0" smtClean="0"/>
              <a:t>aťána Vyhnálková - Organizační oddělení kanceláře hejtmana</a:t>
            </a:r>
          </a:p>
          <a:p>
            <a:r>
              <a:rPr lang="cs-CZ" dirty="0" smtClean="0"/>
              <a:t>Mgr. Dagmar </a:t>
            </a:r>
            <a:r>
              <a:rPr lang="cs-CZ" dirty="0" err="1" smtClean="0"/>
              <a:t>Pěníčková</a:t>
            </a:r>
            <a:r>
              <a:rPr lang="cs-CZ" dirty="0" smtClean="0"/>
              <a:t>  - Olomoucký </a:t>
            </a:r>
            <a:r>
              <a:rPr lang="cs-CZ" dirty="0"/>
              <a:t>kraj, Měsíčník občanů olomouckého kraje </a:t>
            </a:r>
            <a:endParaRPr lang="cs-CZ" dirty="0" smtClean="0"/>
          </a:p>
          <a:p>
            <a:r>
              <a:rPr lang="cs-CZ" dirty="0" smtClean="0"/>
              <a:t>Marcela Plachá  - Olomoucký </a:t>
            </a:r>
            <a:r>
              <a:rPr lang="cs-CZ" dirty="0"/>
              <a:t>kraj, Měsíčník občanů olomouckého kraje </a:t>
            </a:r>
            <a:endParaRPr lang="cs-CZ" dirty="0" smtClean="0"/>
          </a:p>
          <a:p>
            <a:r>
              <a:rPr lang="cs-CZ" dirty="0" smtClean="0"/>
              <a:t>Mgr. Irena </a:t>
            </a:r>
            <a:r>
              <a:rPr lang="cs-CZ" dirty="0" err="1" smtClean="0"/>
              <a:t>Sonntágová</a:t>
            </a:r>
            <a:r>
              <a:rPr lang="cs-CZ" dirty="0" smtClean="0"/>
              <a:t>  - Krajský úřad, vedoucí odboru sociálních  věcí</a:t>
            </a:r>
          </a:p>
          <a:p>
            <a:r>
              <a:rPr lang="cs-CZ" dirty="0" smtClean="0"/>
              <a:t>Mgr. Pavel Podivínský  - Krajský úřad, vedoucí oddělení sociálně-právní ochrany </a:t>
            </a:r>
          </a:p>
          <a:p>
            <a:r>
              <a:rPr lang="cs-CZ" dirty="0" smtClean="0"/>
              <a:t>Mgr. Libuše </a:t>
            </a:r>
            <a:r>
              <a:rPr lang="cs-CZ" dirty="0" err="1" smtClean="0"/>
              <a:t>Satorová</a:t>
            </a:r>
            <a:r>
              <a:rPr lang="cs-CZ" dirty="0"/>
              <a:t> </a:t>
            </a:r>
            <a:r>
              <a:rPr lang="cs-CZ" dirty="0" smtClean="0"/>
              <a:t> - Krajský úřad,  agenda sociálně-právní ochrany dětí</a:t>
            </a:r>
          </a:p>
          <a:p>
            <a:r>
              <a:rPr lang="cs-CZ" dirty="0" smtClean="0"/>
              <a:t>RNDr. Ladislav </a:t>
            </a:r>
            <a:r>
              <a:rPr lang="cs-CZ" dirty="0" err="1" smtClean="0"/>
              <a:t>Šnevajs</a:t>
            </a:r>
            <a:r>
              <a:rPr lang="cs-CZ" dirty="0" smtClean="0"/>
              <a:t> - Náměstek primátora, </a:t>
            </a:r>
            <a:r>
              <a:rPr lang="cs-CZ" altLang="cs-CZ" dirty="0" smtClean="0"/>
              <a:t>člen </a:t>
            </a:r>
            <a:r>
              <a:rPr lang="cs-CZ" altLang="cs-CZ" dirty="0"/>
              <a:t>Rady města Olomouce</a:t>
            </a:r>
          </a:p>
          <a:p>
            <a:r>
              <a:rPr lang="cs-CZ" altLang="cs-CZ" dirty="0" smtClean="0"/>
              <a:t>RNDr</a:t>
            </a:r>
            <a:r>
              <a:rPr lang="cs-CZ" altLang="cs-CZ" dirty="0"/>
              <a:t>. Jan </a:t>
            </a:r>
            <a:r>
              <a:rPr lang="cs-CZ" altLang="cs-CZ" dirty="0" err="1" smtClean="0"/>
              <a:t>Holpuch,Ph.D</a:t>
            </a:r>
            <a:r>
              <a:rPr lang="cs-CZ" altLang="cs-CZ" dirty="0" smtClean="0"/>
              <a:t>. - </a:t>
            </a:r>
            <a:r>
              <a:rPr lang="cs-CZ" dirty="0" smtClean="0"/>
              <a:t>Náměstek </a:t>
            </a:r>
            <a:r>
              <a:rPr lang="cs-CZ" dirty="0"/>
              <a:t>primátora, </a:t>
            </a:r>
            <a:r>
              <a:rPr lang="cs-CZ" altLang="cs-CZ" dirty="0"/>
              <a:t>člen Rady města Olomouce</a:t>
            </a:r>
          </a:p>
          <a:p>
            <a:r>
              <a:rPr lang="cs-CZ" dirty="0"/>
              <a:t>PhDr. Jarmila </a:t>
            </a:r>
            <a:r>
              <a:rPr lang="cs-CZ" dirty="0" err="1" smtClean="0"/>
              <a:t>Fritscherová</a:t>
            </a:r>
            <a:r>
              <a:rPr lang="cs-CZ" dirty="0" smtClean="0"/>
              <a:t>  - Magistrát města </a:t>
            </a:r>
            <a:r>
              <a:rPr lang="cs-CZ" dirty="0"/>
              <a:t>O</a:t>
            </a:r>
            <a:r>
              <a:rPr lang="cs-CZ" dirty="0" smtClean="0"/>
              <a:t>lomouce, manažer </a:t>
            </a:r>
            <a:r>
              <a:rPr lang="cs-CZ" dirty="0"/>
              <a:t>prevence kriminality</a:t>
            </a:r>
          </a:p>
          <a:p>
            <a:r>
              <a:rPr lang="cs-CZ" dirty="0" smtClean="0"/>
              <a:t>Mgr</a:t>
            </a:r>
            <a:r>
              <a:rPr lang="cs-CZ" dirty="0"/>
              <a:t>. Bc. Michal </a:t>
            </a:r>
            <a:r>
              <a:rPr lang="cs-CZ" dirty="0" smtClean="0"/>
              <a:t>Majer - Magistrát </a:t>
            </a:r>
            <a:r>
              <a:rPr lang="cs-CZ" dirty="0"/>
              <a:t>města </a:t>
            </a:r>
            <a:r>
              <a:rPr lang="cs-CZ" dirty="0" smtClean="0"/>
              <a:t>Olomouce, Odbor sociálních věcí</a:t>
            </a:r>
            <a:endParaRPr lang="cs-CZ" dirty="0"/>
          </a:p>
          <a:p>
            <a:r>
              <a:rPr lang="cs-CZ" dirty="0"/>
              <a:t>I</a:t>
            </a:r>
            <a:r>
              <a:rPr lang="cs-CZ" dirty="0" smtClean="0"/>
              <a:t>ng</a:t>
            </a:r>
            <a:r>
              <a:rPr lang="cs-CZ" dirty="0"/>
              <a:t>. Jaroslav </a:t>
            </a:r>
            <a:r>
              <a:rPr lang="cs-CZ" dirty="0" smtClean="0"/>
              <a:t>Strejček  - Nadace </a:t>
            </a:r>
            <a:r>
              <a:rPr lang="cs-CZ" dirty="0"/>
              <a:t>Malý Noe</a:t>
            </a:r>
          </a:p>
          <a:p>
            <a:r>
              <a:rPr lang="cs-CZ" dirty="0" smtClean="0"/>
              <a:t>Bc. Jana Vlčková - Nadace </a:t>
            </a:r>
            <a:r>
              <a:rPr lang="cs-CZ" dirty="0"/>
              <a:t>Malý Noe</a:t>
            </a:r>
          </a:p>
          <a:p>
            <a:r>
              <a:rPr lang="cs-CZ" dirty="0" smtClean="0"/>
              <a:t>Mgr</a:t>
            </a:r>
            <a:r>
              <a:rPr lang="cs-CZ" dirty="0"/>
              <a:t>. Simona </a:t>
            </a:r>
            <a:r>
              <a:rPr lang="cs-CZ" dirty="0" smtClean="0"/>
              <a:t>Dohnalová - Středisko </a:t>
            </a:r>
            <a:r>
              <a:rPr lang="cs-CZ" dirty="0"/>
              <a:t>sociální </a:t>
            </a:r>
            <a:r>
              <a:rPr lang="cs-CZ" dirty="0" smtClean="0"/>
              <a:t>prevence </a:t>
            </a:r>
            <a:endParaRPr lang="cs-CZ" dirty="0"/>
          </a:p>
          <a:p>
            <a:r>
              <a:rPr lang="cs-CZ" dirty="0"/>
              <a:t>Mgr. Drahomír </a:t>
            </a:r>
            <a:r>
              <a:rPr lang="cs-CZ" dirty="0" smtClean="0"/>
              <a:t>Ševčík - Bílý </a:t>
            </a:r>
            <a:r>
              <a:rPr lang="cs-CZ" dirty="0"/>
              <a:t>kruh bezpečí, </a:t>
            </a:r>
            <a:r>
              <a:rPr lang="cs-CZ" dirty="0" err="1"/>
              <a:t>o.s</a:t>
            </a:r>
            <a:r>
              <a:rPr lang="cs-CZ" dirty="0" smtClean="0"/>
              <a:t>., Intervenční </a:t>
            </a:r>
            <a:r>
              <a:rPr lang="cs-CZ" dirty="0"/>
              <a:t>centrum</a:t>
            </a:r>
          </a:p>
          <a:p>
            <a:r>
              <a:rPr lang="cs-CZ" dirty="0"/>
              <a:t>Petr Janoušek  - Armáda spásy Přerov</a:t>
            </a:r>
          </a:p>
          <a:p>
            <a:r>
              <a:rPr lang="cs-CZ" dirty="0"/>
              <a:t>Mgr.et Mgr. Andrea Kafková  - Magistrát města Přerova, Odbor sociálních věcí a školství</a:t>
            </a:r>
          </a:p>
          <a:p>
            <a:r>
              <a:rPr lang="cs-CZ" dirty="0"/>
              <a:t>Bc. Radim </a:t>
            </a:r>
            <a:r>
              <a:rPr lang="cs-CZ" dirty="0" err="1"/>
              <a:t>Sléha</a:t>
            </a:r>
            <a:r>
              <a:rPr lang="cs-CZ" dirty="0"/>
              <a:t>  - OSPOD Litovel</a:t>
            </a:r>
          </a:p>
          <a:p>
            <a:r>
              <a:rPr lang="cs-CZ" dirty="0" smtClean="0"/>
              <a:t>Alena Hobzová  </a:t>
            </a:r>
            <a:r>
              <a:rPr lang="cs-CZ" dirty="0"/>
              <a:t>- OSPOD Litovel</a:t>
            </a:r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588224" y="76470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08786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0"/>
            <a:ext cx="11472108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Mgr. Katrin Křupková </a:t>
            </a:r>
            <a:r>
              <a:rPr lang="cs-CZ" dirty="0"/>
              <a:t> </a:t>
            </a:r>
            <a:r>
              <a:rPr lang="cs-CZ" dirty="0" smtClean="0"/>
              <a:t>- JIKA </a:t>
            </a:r>
            <a:r>
              <a:rPr lang="cs-CZ" dirty="0"/>
              <a:t>- Olomoucké dobrovolnické centrum, </a:t>
            </a:r>
            <a:r>
              <a:rPr lang="cs-CZ" dirty="0" err="1"/>
              <a:t>o.s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Mgr. Jiří Lang - JIKA </a:t>
            </a:r>
            <a:r>
              <a:rPr lang="cs-CZ" dirty="0"/>
              <a:t>- Olomoucké dobrovolnické centrum, </a:t>
            </a:r>
            <a:r>
              <a:rPr lang="cs-CZ" dirty="0" err="1"/>
              <a:t>o.s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Ing</a:t>
            </a:r>
            <a:r>
              <a:rPr lang="cs-CZ" dirty="0"/>
              <a:t>. Petr </a:t>
            </a:r>
            <a:r>
              <a:rPr lang="cs-CZ" dirty="0" smtClean="0"/>
              <a:t>Vodák - </a:t>
            </a:r>
            <a:r>
              <a:rPr lang="cs-CZ" dirty="0" err="1" smtClean="0"/>
              <a:t>Miele</a:t>
            </a:r>
            <a:r>
              <a:rPr lang="cs-CZ" dirty="0" smtClean="0"/>
              <a:t> technika s.r.o. </a:t>
            </a:r>
            <a:endParaRPr lang="cs-CZ" dirty="0"/>
          </a:p>
          <a:p>
            <a:r>
              <a:rPr lang="cs-CZ" dirty="0" smtClean="0"/>
              <a:t>Mgr. Bronislava </a:t>
            </a:r>
            <a:r>
              <a:rPr lang="cs-CZ" dirty="0" err="1" smtClean="0"/>
              <a:t>Paučková</a:t>
            </a:r>
            <a:r>
              <a:rPr lang="cs-CZ" dirty="0"/>
              <a:t> </a:t>
            </a:r>
            <a:r>
              <a:rPr lang="cs-CZ" dirty="0" smtClean="0"/>
              <a:t>- Farmak, a.s.</a:t>
            </a:r>
          </a:p>
          <a:p>
            <a:r>
              <a:rPr lang="cs-CZ" dirty="0" smtClean="0"/>
              <a:t>Mgr. Lucie Košatková</a:t>
            </a:r>
            <a:r>
              <a:rPr lang="cs-CZ" b="1" dirty="0"/>
              <a:t> </a:t>
            </a:r>
            <a:r>
              <a:rPr lang="cs-CZ" b="1" dirty="0" smtClean="0"/>
              <a:t>- </a:t>
            </a:r>
            <a:r>
              <a:rPr lang="cs-CZ" dirty="0" err="1" smtClean="0"/>
              <a:t>Honeywell</a:t>
            </a:r>
            <a:r>
              <a:rPr lang="cs-CZ" dirty="0" smtClean="0"/>
              <a:t> </a:t>
            </a:r>
          </a:p>
          <a:p>
            <a:r>
              <a:rPr lang="cs-CZ" dirty="0"/>
              <a:t>Marie </a:t>
            </a:r>
            <a:r>
              <a:rPr lang="cs-CZ" dirty="0" smtClean="0"/>
              <a:t>Jahnová - ZO </a:t>
            </a:r>
            <a:r>
              <a:rPr lang="cs-CZ" dirty="0"/>
              <a:t>OS KOVO Mariánské Údolí </a:t>
            </a:r>
          </a:p>
          <a:p>
            <a:r>
              <a:rPr lang="cs-CZ" dirty="0" smtClean="0"/>
              <a:t>Ladislav Koláček - starosta obce Dlouhá Loučka</a:t>
            </a:r>
          </a:p>
          <a:p>
            <a:r>
              <a:rPr lang="cs-CZ" dirty="0" smtClean="0"/>
              <a:t>Přírodovědecká fakulta Univerzity Palackého</a:t>
            </a:r>
          </a:p>
          <a:p>
            <a:r>
              <a:rPr lang="cs-CZ" dirty="0"/>
              <a:t>Dětské centrum </a:t>
            </a:r>
            <a:r>
              <a:rPr lang="cs-CZ" dirty="0" smtClean="0"/>
              <a:t>Ostrůvek</a:t>
            </a:r>
          </a:p>
          <a:p>
            <a:r>
              <a:rPr lang="cs-CZ" dirty="0" smtClean="0"/>
              <a:t>Podané ruce, </a:t>
            </a:r>
            <a:r>
              <a:rPr lang="cs-CZ" dirty="0" err="1" smtClean="0"/>
              <a:t>o.s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PhDr. Jindřich Hovadík - Tisková agentura MEDIAFAX.cz</a:t>
            </a:r>
          </a:p>
          <a:p>
            <a:r>
              <a:rPr lang="cs-CZ" dirty="0" smtClean="0"/>
              <a:t>p</a:t>
            </a:r>
            <a:r>
              <a:rPr lang="es-ES" dirty="0" smtClean="0"/>
              <a:t>or</a:t>
            </a:r>
            <a:r>
              <a:rPr lang="es-ES" dirty="0"/>
              <a:t>. Bc. Petr Čunderle, </a:t>
            </a:r>
            <a:r>
              <a:rPr lang="es-ES" dirty="0" smtClean="0"/>
              <a:t>DiS.</a:t>
            </a:r>
            <a:r>
              <a:rPr lang="cs-CZ" dirty="0"/>
              <a:t> </a:t>
            </a:r>
            <a:r>
              <a:rPr lang="cs-CZ" dirty="0" smtClean="0"/>
              <a:t>- Policie ČR </a:t>
            </a:r>
            <a:endParaRPr lang="cs-CZ" dirty="0"/>
          </a:p>
          <a:p>
            <a:r>
              <a:rPr lang="cs-CZ" dirty="0" smtClean="0"/>
              <a:t>Vladimíra Marková - Městská police</a:t>
            </a:r>
            <a:endParaRPr lang="cs-CZ" dirty="0"/>
          </a:p>
          <a:p>
            <a:r>
              <a:rPr lang="cs-CZ" dirty="0"/>
              <a:t>Soukromý investor stavby</a:t>
            </a:r>
          </a:p>
          <a:p>
            <a:r>
              <a:rPr lang="cs-CZ" dirty="0"/>
              <a:t>Stavební firma </a:t>
            </a:r>
            <a:r>
              <a:rPr lang="cs-CZ" dirty="0" smtClean="0"/>
              <a:t>Robert Hejda</a:t>
            </a:r>
            <a:endParaRPr lang="cs-CZ" dirty="0"/>
          </a:p>
          <a:p>
            <a:r>
              <a:rPr lang="cs-CZ" dirty="0"/>
              <a:t>Rauty </a:t>
            </a:r>
            <a:r>
              <a:rPr lang="cs-CZ" dirty="0" smtClean="0"/>
              <a:t>s.r.o. - Gabriela Štěpánková - sponzor </a:t>
            </a:r>
            <a:r>
              <a:rPr lang="cs-CZ" dirty="0"/>
              <a:t>cateringu</a:t>
            </a:r>
          </a:p>
          <a:p>
            <a:r>
              <a:rPr lang="cs-CZ" dirty="0" err="1" smtClean="0"/>
              <a:t>Florcentrum</a:t>
            </a:r>
            <a:r>
              <a:rPr lang="cs-CZ" dirty="0"/>
              <a:t> </a:t>
            </a:r>
            <a:r>
              <a:rPr lang="cs-CZ" dirty="0" smtClean="0"/>
              <a:t>s.r.o. -  Ing. Vladimír Popelka - sponzor </a:t>
            </a:r>
            <a:r>
              <a:rPr lang="cs-CZ" dirty="0"/>
              <a:t>květinové </a:t>
            </a:r>
            <a:r>
              <a:rPr lang="cs-CZ" dirty="0" smtClean="0"/>
              <a:t>výzdoby</a:t>
            </a:r>
          </a:p>
          <a:p>
            <a:r>
              <a:rPr lang="cs-CZ" dirty="0" smtClean="0"/>
              <a:t>Botanická </a:t>
            </a:r>
            <a:r>
              <a:rPr lang="cs-CZ" dirty="0"/>
              <a:t>zahrada </a:t>
            </a:r>
            <a:r>
              <a:rPr lang="cs-CZ" dirty="0" smtClean="0"/>
              <a:t>- p. </a:t>
            </a:r>
            <a:r>
              <a:rPr lang="cs-CZ" smtClean="0"/>
              <a:t>Vladimír Všetička</a:t>
            </a:r>
            <a:r>
              <a:rPr lang="cs-CZ" dirty="0" smtClean="0"/>
              <a:t> - květinová výzdoba </a:t>
            </a:r>
          </a:p>
          <a:p>
            <a:r>
              <a:rPr lang="cs-CZ" dirty="0"/>
              <a:t>Zorka Ježková  - Český rozhlas </a:t>
            </a:r>
            <a:r>
              <a:rPr lang="cs-CZ" dirty="0" smtClean="0"/>
              <a:t>Olomouc</a:t>
            </a:r>
          </a:p>
          <a:p>
            <a:r>
              <a:rPr lang="cs-CZ" dirty="0" smtClean="0"/>
              <a:t>Romská kapela  </a:t>
            </a:r>
            <a:r>
              <a:rPr lang="cs-CZ" dirty="0" err="1"/>
              <a:t>Imperio</a:t>
            </a:r>
            <a:r>
              <a:rPr lang="cs-CZ" dirty="0"/>
              <a:t> - Milan </a:t>
            </a:r>
            <a:r>
              <a:rPr lang="cs-CZ" dirty="0" err="1"/>
              <a:t>Klempár</a:t>
            </a:r>
            <a:endParaRPr lang="cs-CZ" dirty="0"/>
          </a:p>
          <a:p>
            <a:r>
              <a:rPr lang="cs-CZ" dirty="0"/>
              <a:t>Kristýna </a:t>
            </a:r>
            <a:r>
              <a:rPr lang="cs-CZ" dirty="0" err="1"/>
              <a:t>Kupčáková</a:t>
            </a:r>
            <a:r>
              <a:rPr lang="cs-CZ" dirty="0"/>
              <a:t>  - Taneční vystoupení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                              … a další hosté…</a:t>
            </a:r>
            <a:endParaRPr lang="cs-CZ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9992" y="6926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99992" y="6926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4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IMG_270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22006" r="33536"/>
          <a:stretch/>
        </p:blipFill>
        <p:spPr>
          <a:xfrm>
            <a:off x="6760808" y="653340"/>
            <a:ext cx="2131672" cy="39997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-540568" y="0"/>
            <a:ext cx="859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/>
              <a:t>      Zorka </a:t>
            </a:r>
            <a:r>
              <a:rPr lang="cs-CZ" sz="3600" b="1" dirty="0"/>
              <a:t>Ježková Český rozhlas Olomouc</a:t>
            </a:r>
          </a:p>
        </p:txBody>
      </p:sp>
      <p:pic>
        <p:nvPicPr>
          <p:cNvPr id="14" name="Obrázek 13" descr="IMG_2759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67" t="24348" r="14402" b="14222"/>
          <a:stretch/>
        </p:blipFill>
        <p:spPr>
          <a:xfrm>
            <a:off x="250557" y="757025"/>
            <a:ext cx="2447361" cy="297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IMG_2758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32" t="1326" r="19617" b="-1326"/>
          <a:stretch/>
        </p:blipFill>
        <p:spPr>
          <a:xfrm>
            <a:off x="4788024" y="1189464"/>
            <a:ext cx="1680040" cy="252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IMG_2762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95" r="5593" b="15739"/>
          <a:stretch/>
        </p:blipFill>
        <p:spPr>
          <a:xfrm>
            <a:off x="3923928" y="4850229"/>
            <a:ext cx="5070792" cy="181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0" y="3729806"/>
            <a:ext cx="4895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/>
              <a:t> </a:t>
            </a:r>
            <a:r>
              <a:rPr lang="cs-CZ" sz="3600" b="1" dirty="0" smtClean="0"/>
              <a:t>Romská </a:t>
            </a:r>
            <a:r>
              <a:rPr lang="cs-CZ" sz="3600" b="1" dirty="0"/>
              <a:t>kapela </a:t>
            </a:r>
            <a:r>
              <a:rPr lang="cs-CZ" sz="3600" b="1" dirty="0" err="1" smtClean="0"/>
              <a:t>Imperio</a:t>
            </a:r>
            <a:endParaRPr lang="cs-CZ" sz="3600" dirty="0"/>
          </a:p>
          <a:p>
            <a:endParaRPr lang="cs-CZ" dirty="0"/>
          </a:p>
        </p:txBody>
      </p:sp>
      <p:pic>
        <p:nvPicPr>
          <p:cNvPr id="18" name="Picture 2" descr="C:\Users\Šárka\Desktop\Kopírování\IMG_28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8" t="10529" r="-1" b="9356"/>
          <a:stretch/>
        </p:blipFill>
        <p:spPr bwMode="auto">
          <a:xfrm>
            <a:off x="0" y="4403831"/>
            <a:ext cx="3658358" cy="22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 descr="IMG_2769"/>
          <p:cNvPicPr>
            <a:picLocks noGrp="1" noChangeAspect="1"/>
          </p:cNvPicPr>
          <p:nvPr isPhoto="1"/>
        </p:nvPicPr>
        <p:blipFill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20" t="13900" r="20083" b="6322"/>
          <a:stretch/>
        </p:blipFill>
        <p:spPr>
          <a:xfrm>
            <a:off x="3110259" y="643548"/>
            <a:ext cx="1389733" cy="3073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3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17964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JUDr. Marie Vodičková -  předsedkyně FOD </a:t>
            </a:r>
            <a:endParaRPr lang="cs-CZ" sz="3600" b="1" dirty="0"/>
          </a:p>
        </p:txBody>
      </p:sp>
      <p:pic>
        <p:nvPicPr>
          <p:cNvPr id="8" name="Obrázek 7" descr="IMG_280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974" y="4236854"/>
            <a:ext cx="2277482" cy="254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IMG_2802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06"/>
          <a:stretch/>
        </p:blipFill>
        <p:spPr>
          <a:xfrm>
            <a:off x="2324432" y="907585"/>
            <a:ext cx="6640056" cy="316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IMG_2804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0" t="20898" r="12816" b="12915"/>
          <a:stretch/>
        </p:blipFill>
        <p:spPr>
          <a:xfrm>
            <a:off x="3491880" y="4240539"/>
            <a:ext cx="2270219" cy="255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Šárka\Desktop\Slavnostní otevření klokánku, fotky\Kopírování\IMG_27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7" t="-9278" r="8577" b="17957"/>
          <a:stretch/>
        </p:blipFill>
        <p:spPr bwMode="auto">
          <a:xfrm>
            <a:off x="395536" y="4372968"/>
            <a:ext cx="2441028" cy="23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 descr="IMG_2846"/>
          <p:cNvPicPr>
            <a:picLocks noGrp="1" noChangeAspect="1"/>
          </p:cNvPicPr>
          <p:nvPr isPhoto="1"/>
        </p:nvPicPr>
        <p:blipFill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69" r="27240"/>
          <a:stretch/>
        </p:blipFill>
        <p:spPr>
          <a:xfrm>
            <a:off x="179512" y="903933"/>
            <a:ext cx="1966454" cy="3101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7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G_276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78"/>
          <a:stretch/>
        </p:blipFill>
        <p:spPr>
          <a:xfrm>
            <a:off x="7196573" y="4741938"/>
            <a:ext cx="1767915" cy="199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IMG_2834 (2)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87" r="19680" b="25531"/>
          <a:stretch/>
        </p:blipFill>
        <p:spPr>
          <a:xfrm>
            <a:off x="3565307" y="5117911"/>
            <a:ext cx="2734885" cy="16234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649068" y="345730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Mgr. Yvona </a:t>
            </a:r>
            <a:r>
              <a:rPr lang="cs-CZ" sz="3600" b="1" dirty="0" err="1" smtClean="0"/>
              <a:t>Kubjátová</a:t>
            </a:r>
            <a:endParaRPr lang="cs-CZ" sz="3600" b="1" dirty="0" smtClean="0"/>
          </a:p>
          <a:p>
            <a:r>
              <a:rPr lang="cs-CZ" sz="3600" b="1" dirty="0"/>
              <a:t>n</a:t>
            </a:r>
            <a:r>
              <a:rPr lang="cs-CZ" sz="3600" b="1" dirty="0" smtClean="0"/>
              <a:t>áměstkyně hejtmana</a:t>
            </a:r>
            <a:endParaRPr lang="cs-CZ" sz="3600" b="1" dirty="0"/>
          </a:p>
        </p:txBody>
      </p:sp>
      <p:pic>
        <p:nvPicPr>
          <p:cNvPr id="10242" name="Picture 2" descr="C:\Users\Šárka\Desktop\Kopírování\IMG_28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43"/>
          <a:stretch/>
        </p:blipFill>
        <p:spPr bwMode="auto">
          <a:xfrm>
            <a:off x="254749" y="3457308"/>
            <a:ext cx="1436931" cy="19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IMG_2819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22057"/>
            <a:ext cx="2025748" cy="151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IMG_2820"/>
          <p:cNvPicPr>
            <a:picLocks noGrp="1" noChangeAspect="1"/>
          </p:cNvPicPr>
          <p:nvPr isPhoto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91" t="12066" b="15420"/>
          <a:stretch/>
        </p:blipFill>
        <p:spPr>
          <a:xfrm>
            <a:off x="4721377" y="332656"/>
            <a:ext cx="4243111" cy="27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174452" y="128969"/>
            <a:ext cx="45415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Mgr. Eva Machová</a:t>
            </a:r>
          </a:p>
          <a:p>
            <a:r>
              <a:rPr lang="cs-CZ" sz="3600" b="1" dirty="0"/>
              <a:t>náměstkyně primátora</a:t>
            </a:r>
          </a:p>
          <a:p>
            <a:endParaRPr lang="cs-CZ" dirty="0"/>
          </a:p>
        </p:txBody>
      </p:sp>
      <p:pic>
        <p:nvPicPr>
          <p:cNvPr id="12" name="Obrázek 11" descr="IMG_2796"/>
          <p:cNvPicPr>
            <a:picLocks noGrp="1" noChangeAspect="1"/>
          </p:cNvPicPr>
          <p:nvPr isPhoto="1"/>
        </p:nvPicPr>
        <p:blipFill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" t="9306" r="22282" b="3574"/>
          <a:stretch/>
        </p:blipFill>
        <p:spPr>
          <a:xfrm>
            <a:off x="1907704" y="1353752"/>
            <a:ext cx="2443343" cy="365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C:\Users\Šárka\Desktop\Klokánek Otevření\IMG_279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1" r="22322"/>
          <a:stretch/>
        </p:blipFill>
        <p:spPr bwMode="auto">
          <a:xfrm>
            <a:off x="257280" y="1333556"/>
            <a:ext cx="1290384" cy="20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83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22"/>
          <a:stretch/>
        </p:blipFill>
        <p:spPr>
          <a:xfrm>
            <a:off x="395536" y="4303303"/>
            <a:ext cx="2088232" cy="236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IMG_2839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08" t="15622" r="11236" b="3428"/>
          <a:stretch/>
        </p:blipFill>
        <p:spPr>
          <a:xfrm>
            <a:off x="2771800" y="1268760"/>
            <a:ext cx="1969279" cy="4130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79256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73465"/>
            <a:ext cx="463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  </a:t>
            </a:r>
            <a:r>
              <a:rPr lang="cs-CZ" sz="3600" b="1" dirty="0" smtClean="0"/>
              <a:t>Bc. Taťána </a:t>
            </a:r>
            <a:r>
              <a:rPr lang="cs-CZ" sz="3600" b="1" dirty="0"/>
              <a:t>V</a:t>
            </a:r>
            <a:r>
              <a:rPr lang="cs-CZ" sz="3600" b="1" dirty="0" smtClean="0"/>
              <a:t>yhnálková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22429"/>
            <a:ext cx="339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 Olomoucký kraj </a:t>
            </a:r>
            <a:endParaRPr lang="cs-CZ" sz="3600" b="1" dirty="0"/>
          </a:p>
        </p:txBody>
      </p:sp>
      <p:pic>
        <p:nvPicPr>
          <p:cNvPr id="7" name="Picture 2" descr="C:\Users\Šárka\Desktop\Slavnostní otevření klokánku, fotky\Kopírování\IMG_284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77"/>
          <a:stretch/>
        </p:blipFill>
        <p:spPr bwMode="auto">
          <a:xfrm>
            <a:off x="5148064" y="2314040"/>
            <a:ext cx="3643195" cy="42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60929" y="764704"/>
            <a:ext cx="41755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Mgr. Libuše </a:t>
            </a:r>
            <a:r>
              <a:rPr lang="cs-CZ" sz="3600" b="1" dirty="0" err="1"/>
              <a:t>Satorová</a:t>
            </a:r>
            <a:endParaRPr lang="cs-CZ" sz="3600" b="1" dirty="0"/>
          </a:p>
          <a:p>
            <a:r>
              <a:rPr lang="cs-CZ" sz="3600" b="1" dirty="0"/>
              <a:t>Krajský úřad</a:t>
            </a:r>
          </a:p>
          <a:p>
            <a:endParaRPr lang="cs-CZ" dirty="0"/>
          </a:p>
        </p:txBody>
      </p:sp>
      <p:pic>
        <p:nvPicPr>
          <p:cNvPr id="11" name="Picture 2" descr="C:\Users\Šárka\Desktop\Slavnostní otevření klokánku, fotky\Kopírování\IMG_299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2099" y="5609645"/>
            <a:ext cx="1359941" cy="9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 descr="IMG_2847"/>
          <p:cNvPicPr>
            <a:picLocks noGrp="1" noChangeAspect="1"/>
          </p:cNvPicPr>
          <p:nvPr isPhoto="1"/>
        </p:nvPicPr>
        <p:blipFill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8162" r="27335"/>
          <a:stretch/>
        </p:blipFill>
        <p:spPr>
          <a:xfrm>
            <a:off x="395536" y="1320174"/>
            <a:ext cx="1739999" cy="2612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2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1675</TotalTime>
  <Words>791</Words>
  <Application>Microsoft Office PowerPoint</Application>
  <PresentationFormat>Předvádění na obrazovce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Šárka</dc:creator>
  <cp:lastModifiedBy>Sarka</cp:lastModifiedBy>
  <cp:revision>328</cp:revision>
  <dcterms:created xsi:type="dcterms:W3CDTF">2013-11-03T21:58:13Z</dcterms:created>
  <dcterms:modified xsi:type="dcterms:W3CDTF">2017-01-13T10:39:36Z</dcterms:modified>
</cp:coreProperties>
</file>